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78" r:id="rId4"/>
    <p:sldId id="259" r:id="rId5"/>
    <p:sldId id="280" r:id="rId6"/>
    <p:sldId id="282" r:id="rId7"/>
    <p:sldId id="281" r:id="rId8"/>
    <p:sldId id="260" r:id="rId9"/>
    <p:sldId id="261" r:id="rId10"/>
    <p:sldId id="272" r:id="rId11"/>
    <p:sldId id="273" r:id="rId12"/>
    <p:sldId id="274" r:id="rId13"/>
    <p:sldId id="275" r:id="rId14"/>
    <p:sldId id="276" r:id="rId15"/>
    <p:sldId id="262" r:id="rId16"/>
    <p:sldId id="263" r:id="rId17"/>
    <p:sldId id="264" r:id="rId18"/>
    <p:sldId id="265" r:id="rId19"/>
    <p:sldId id="267" r:id="rId20"/>
    <p:sldId id="266" r:id="rId21"/>
    <p:sldId id="268" r:id="rId22"/>
    <p:sldId id="269" r:id="rId23"/>
    <p:sldId id="283" r:id="rId24"/>
    <p:sldId id="285" r:id="rId25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7" autoAdjust="0"/>
    <p:restoredTop sz="65444" autoAdjust="0"/>
  </p:normalViewPr>
  <p:slideViewPr>
    <p:cSldViewPr snapToGrid="0" snapToObjects="1">
      <p:cViewPr varScale="1">
        <p:scale>
          <a:sx n="58" d="100"/>
          <a:sy n="58" d="100"/>
        </p:scale>
        <p:origin x="-2002" y="-67"/>
      </p:cViewPr>
      <p:guideLst>
        <p:guide orient="horz" pos="3085"/>
        <p:guide pos="2880"/>
      </p:guideLst>
    </p:cSldViewPr>
  </p:slideViewPr>
  <p:outlineViewPr>
    <p:cViewPr>
      <p:scale>
        <a:sx n="33" d="100"/>
        <a:sy n="33" d="100"/>
      </p:scale>
      <p:origin x="0" y="121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642"/>
    </p:cViewPr>
  </p:sorterViewPr>
  <p:notesViewPr>
    <p:cSldViewPr snapToGrid="0" snapToObjects="1">
      <p:cViewPr varScale="1">
        <p:scale>
          <a:sx n="159" d="100"/>
          <a:sy n="159" d="100"/>
        </p:scale>
        <p:origin x="-6464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B8B4C-AA3C-334D-8AAB-874F77F0FA37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F70B0-6D72-9F46-A1B4-8A80C9627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32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48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72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66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07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61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191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038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217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462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23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7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509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4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18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89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45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08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12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F70B0-6D72-9F46-A1B4-8A80C96275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41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693" y="5775644"/>
            <a:ext cx="8229600" cy="884236"/>
          </a:xfrm>
          <a:solidFill>
            <a:schemeClr val="tx1"/>
          </a:solidFill>
        </p:spPr>
        <p:txBody>
          <a:bodyPr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46693" y="1249681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729500"/>
            <a:ext cx="2133600" cy="365125"/>
          </a:xfrm>
        </p:spPr>
        <p:txBody>
          <a:bodyPr/>
          <a:lstStyle/>
          <a:p>
            <a:fld id="{67020401-BA97-E341-BE18-92D5AEA57D22}" type="datetimeFigureOut">
              <a:rPr lang="nl-NL" smtClean="0"/>
              <a:pPr/>
              <a:t>27-6-2012</a:t>
            </a:fld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738391"/>
            <a:ext cx="2133600" cy="365125"/>
          </a:xfrm>
        </p:spPr>
        <p:txBody>
          <a:bodyPr/>
          <a:lstStyle/>
          <a:p>
            <a:fld id="{4CD7FBE9-C1B7-AD44-A80C-09DB574DBAB2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7" name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43" y="-162675"/>
            <a:ext cx="9525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20401-BA97-E341-BE18-92D5AEA57D22}" type="datetimeFigureOut">
              <a:rPr lang="nl-NL" smtClean="0"/>
              <a:pPr/>
              <a:t>27-6-2012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7FBE9-C1B7-AD44-A80C-09DB574DBAB2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advClick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ivirtual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minic.cronin.nl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divirtual.com/" TargetMode="External"/><Relationship Id="rId4" Type="http://schemas.openxmlformats.org/officeDocument/2006/relationships/hyperlink" Target="http://code.google.com/p/tridion-practic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nsedebate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disqus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SDL Tridion Community Builder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SDL Tridion</a:t>
            </a:r>
            <a:r>
              <a:rPr lang="en-GB" baseline="0" dirty="0" smtClean="0"/>
              <a:t> community builder</a:t>
            </a:r>
          </a:p>
          <a:p>
            <a:pPr lvl="1"/>
            <a:r>
              <a:rPr lang="en-GB" dirty="0" smtClean="0"/>
              <a:t>A talk by Dominic Cronin for the Tridion community webinar</a:t>
            </a:r>
          </a:p>
        </p:txBody>
      </p:sp>
    </p:spTree>
    <p:extLst>
      <p:ext uri="{BB962C8B-B14F-4D97-AF65-F5344CB8AC3E}">
        <p14:creationId xmlns:p14="http://schemas.microsoft.com/office/powerpoint/2010/main" val="436447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348" y="1249681"/>
            <a:ext cx="4902924" cy="4290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641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g Pres serv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222" y="1172432"/>
            <a:ext cx="7023462" cy="4500749"/>
          </a:xfrm>
          <a:prstGeom prst="rect">
            <a:avLst/>
          </a:prstGeom>
        </p:spPr>
      </p:pic>
      <p:pic>
        <p:nvPicPr>
          <p:cNvPr id="4" name="Presentation Ser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4980" y="1249681"/>
            <a:ext cx="2892292" cy="3157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Big Pictur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348" y="1249681"/>
            <a:ext cx="4902924" cy="4290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 – Presentation</a:t>
            </a:r>
            <a:r>
              <a:rPr lang="en-GB" baseline="0" dirty="0" smtClean="0"/>
              <a:t> Server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902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836 1.48148E-6 L -0.04914 1.48148E-6 C -0.08837 1.48148E-6 -0.13629 0.00926 -0.13629 0.01713 L -0.13629 0.03449 " pathEditMode="relative" rAng="0" ptsTypes="FfFF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33" y="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348" y="1249681"/>
            <a:ext cx="4902924" cy="4290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166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mbientConfXM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350" y="1434830"/>
            <a:ext cx="4698463" cy="1566154"/>
          </a:xfrm>
          <a:prstGeom prst="rect">
            <a:avLst/>
          </a:prstGeom>
        </p:spPr>
      </p:pic>
      <p:pic>
        <p:nvPicPr>
          <p:cNvPr id="7" name="UGCAmbientCartridgeXML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350" y="3216457"/>
            <a:ext cx="4859061" cy="2363331"/>
          </a:xfrm>
          <a:prstGeom prst="rect">
            <a:avLst/>
          </a:prstGeom>
        </p:spPr>
      </p:pic>
      <p:pic>
        <p:nvPicPr>
          <p:cNvPr id="6" name="Ambient Arch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592" y="1525240"/>
            <a:ext cx="1328678" cy="3458294"/>
          </a:xfrm>
          <a:prstGeom prst="rect">
            <a:avLst/>
          </a:prstGeom>
        </p:spPr>
      </p:pic>
      <p:pic>
        <p:nvPicPr>
          <p:cNvPr id="5" name="Content Delivery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931" y="855258"/>
            <a:ext cx="6623757" cy="4684482"/>
          </a:xfrm>
          <a:prstGeom prst="rect">
            <a:avLst/>
          </a:prstGeom>
        </p:spPr>
      </p:pic>
      <p:pic>
        <p:nvPicPr>
          <p:cNvPr id="1026" name="Big Pictur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348" y="1249681"/>
            <a:ext cx="4902924" cy="4290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 – Content delivery server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019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 – Content manager</a:t>
            </a:r>
            <a:endParaRPr lang="nl-NL" dirty="0"/>
          </a:p>
        </p:txBody>
      </p:sp>
      <p:pic>
        <p:nvPicPr>
          <p:cNvPr id="1026" name="Big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348" y="1249681"/>
            <a:ext cx="4902924" cy="4290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Cropped to CM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 bwMode="auto">
          <a:xfrm>
            <a:off x="2124348" y="1249681"/>
            <a:ext cx="1296000" cy="31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BigCM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/>
          <a:stretch/>
        </p:blipFill>
        <p:spPr>
          <a:xfrm>
            <a:off x="534241" y="1011697"/>
            <a:ext cx="7986409" cy="43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24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Functionality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Comments</a:t>
            </a:r>
          </a:p>
          <a:p>
            <a:r>
              <a:rPr lang="en-GB" dirty="0" smtClean="0"/>
              <a:t>Ratings</a:t>
            </a:r>
          </a:p>
          <a:p>
            <a:r>
              <a:rPr lang="en-GB" dirty="0" smtClean="0"/>
              <a:t>Users</a:t>
            </a:r>
          </a:p>
          <a:p>
            <a:r>
              <a:rPr lang="en-GB" dirty="0" smtClean="0"/>
              <a:t>Statistics</a:t>
            </a:r>
          </a:p>
          <a:p>
            <a:r>
              <a:rPr lang="en-GB" dirty="0" smtClean="0"/>
              <a:t>Spam</a:t>
            </a:r>
            <a:r>
              <a:rPr lang="en-GB" baseline="0" dirty="0" smtClean="0"/>
              <a:t> filtering</a:t>
            </a:r>
          </a:p>
          <a:p>
            <a:r>
              <a:rPr lang="en-GB" baseline="0" dirty="0" smtClean="0"/>
              <a:t>Content filtering</a:t>
            </a:r>
          </a:p>
          <a:p>
            <a:endParaRPr lang="en-GB" baseline="0" dirty="0" smtClean="0"/>
          </a:p>
        </p:txBody>
      </p:sp>
    </p:spTree>
    <p:extLst>
      <p:ext uri="{BB962C8B-B14F-4D97-AF65-F5344CB8AC3E}">
        <p14:creationId xmlns:p14="http://schemas.microsoft.com/office/powerpoint/2010/main" val="6572318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 manager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Add-in for the Explorer</a:t>
            </a:r>
            <a:r>
              <a:rPr lang="en-GB" baseline="0" dirty="0" smtClean="0"/>
              <a:t> interface </a:t>
            </a:r>
          </a:p>
          <a:p>
            <a:pPr lvl="1"/>
            <a:r>
              <a:rPr lang="en-GB" baseline="0" dirty="0" smtClean="0"/>
              <a:t> … a GUI extension</a:t>
            </a:r>
          </a:p>
          <a:p>
            <a:pPr lvl="0"/>
            <a:r>
              <a:rPr lang="en-GB" baseline="0" dirty="0" smtClean="0"/>
              <a:t>Uses Application data to specify whether to</a:t>
            </a:r>
            <a:r>
              <a:rPr lang="en-GB" dirty="0" smtClean="0"/>
              <a:t> show/allow comments/ratings on a given piece of content</a:t>
            </a:r>
            <a:endParaRPr lang="en-GB" baseline="0" dirty="0" smtClean="0"/>
          </a:p>
          <a:p>
            <a:pPr lvl="0"/>
            <a:r>
              <a:rPr lang="en-GB" baseline="0" dirty="0" smtClean="0"/>
              <a:t>A TBB is provided to pull this in to your template </a:t>
            </a:r>
          </a:p>
          <a:p>
            <a:pPr lvl="0"/>
            <a:endParaRPr lang="en-GB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712829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r>
              <a:rPr lang="en-GB" baseline="0" dirty="0" smtClean="0"/>
              <a:t> manager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aseline="0" dirty="0" smtClean="0"/>
              <a:t>User interface elements</a:t>
            </a:r>
          </a:p>
          <a:p>
            <a:pPr lvl="1"/>
            <a:r>
              <a:rPr lang="en-GB" dirty="0" smtClean="0"/>
              <a:t>Comments and Ratings tabs in Components and Pages</a:t>
            </a:r>
          </a:p>
          <a:p>
            <a:pPr lvl="1"/>
            <a:r>
              <a:rPr lang="en-GB" dirty="0" smtClean="0"/>
              <a:t>Summary lists</a:t>
            </a:r>
          </a:p>
          <a:p>
            <a:pPr lvl="1"/>
            <a:r>
              <a:rPr lang="en-GB" dirty="0" smtClean="0"/>
              <a:t>Dashboard</a:t>
            </a:r>
          </a:p>
        </p:txBody>
      </p:sp>
    </p:spTree>
    <p:extLst>
      <p:ext uri="{BB962C8B-B14F-4D97-AF65-F5344CB8AC3E}">
        <p14:creationId xmlns:p14="http://schemas.microsoft.com/office/powerpoint/2010/main" val="145130719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Users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</a:t>
            </a:r>
            <a:r>
              <a:rPr lang="en-GB" baseline="0" dirty="0" smtClean="0"/>
              <a:t> UGC database can manage its own users</a:t>
            </a:r>
          </a:p>
          <a:p>
            <a:r>
              <a:rPr lang="en-GB" baseline="0" dirty="0" smtClean="0"/>
              <a:t>Also integrates with Audience manager</a:t>
            </a:r>
          </a:p>
          <a:p>
            <a:r>
              <a:rPr lang="en-GB" dirty="0" err="1" smtClean="0"/>
              <a:t>OAuth</a:t>
            </a:r>
            <a:endParaRPr lang="en-GB" baseline="0" dirty="0" smtClean="0"/>
          </a:p>
          <a:p>
            <a:r>
              <a:rPr lang="en-GB" baseline="0" dirty="0" smtClean="0"/>
              <a:t>Or anything else you can wire up via ADF </a:t>
            </a:r>
          </a:p>
        </p:txBody>
      </p:sp>
    </p:spTree>
    <p:extLst>
      <p:ext uri="{BB962C8B-B14F-4D97-AF65-F5344CB8AC3E}">
        <p14:creationId xmlns:p14="http://schemas.microsoft.com/office/powerpoint/2010/main" val="350490560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Spam filtering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 Spam Filter</a:t>
            </a:r>
            <a:r>
              <a:rPr lang="en-GB" baseline="0" dirty="0" smtClean="0"/>
              <a:t> class in .NET or Java</a:t>
            </a:r>
          </a:p>
          <a:p>
            <a:pPr lvl="1"/>
            <a:r>
              <a:rPr lang="en-GB" dirty="0" smtClean="0"/>
              <a:t>Configure either</a:t>
            </a:r>
            <a:r>
              <a:rPr lang="en-GB" baseline="0" dirty="0" smtClean="0"/>
              <a:t> </a:t>
            </a:r>
            <a:r>
              <a:rPr lang="en-GB" baseline="0" dirty="0" err="1" smtClean="0"/>
              <a:t>web.config</a:t>
            </a:r>
            <a:r>
              <a:rPr lang="en-GB" baseline="0" dirty="0" smtClean="0"/>
              <a:t> or cd_ugc_conf.xml</a:t>
            </a:r>
          </a:p>
          <a:p>
            <a:pPr lvl="0"/>
            <a:r>
              <a:rPr lang="en-GB" dirty="0" smtClean="0"/>
              <a:t>I</a:t>
            </a:r>
            <a:r>
              <a:rPr lang="en-GB" baseline="0" dirty="0" smtClean="0"/>
              <a:t>f that’s all you do, the </a:t>
            </a:r>
            <a:r>
              <a:rPr lang="en-GB" baseline="0" dirty="0" err="1" smtClean="0"/>
              <a:t>ManageComments</a:t>
            </a:r>
            <a:r>
              <a:rPr lang="en-GB" dirty="0" smtClean="0"/>
              <a:t> control will just swallow your </a:t>
            </a:r>
            <a:r>
              <a:rPr lang="en-GB" dirty="0" err="1" smtClean="0"/>
              <a:t>SpamFilterException</a:t>
            </a:r>
            <a:r>
              <a:rPr lang="en-GB" dirty="0" smtClean="0"/>
              <a:t>. </a:t>
            </a:r>
          </a:p>
          <a:p>
            <a:pPr lvl="0"/>
            <a:r>
              <a:rPr lang="en-GB" dirty="0" smtClean="0"/>
              <a:t>Open question – any volunteers to write some example code for how to display a message in response to a </a:t>
            </a:r>
            <a:r>
              <a:rPr lang="en-GB" dirty="0" err="1" smtClean="0"/>
              <a:t>SpamFilterException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937670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Dominic Cronin</a:t>
            </a:r>
          </a:p>
          <a:p>
            <a:pPr marL="400050" lvl="1" indent="0">
              <a:buNone/>
            </a:pPr>
            <a:r>
              <a:rPr lang="en-GB" dirty="0" smtClean="0"/>
              <a:t>Working with Tridion since 2001</a:t>
            </a:r>
          </a:p>
          <a:p>
            <a:pPr marL="400050" lvl="1" indent="0">
              <a:buNone/>
            </a:pPr>
            <a:r>
              <a:rPr lang="en-GB" dirty="0" smtClean="0"/>
              <a:t>SDL Tridion MVP</a:t>
            </a:r>
          </a:p>
          <a:p>
            <a:pPr marL="400050" lvl="1" indent="0">
              <a:buNone/>
            </a:pPr>
            <a:r>
              <a:rPr lang="en-GB" dirty="0" smtClean="0"/>
              <a:t>Principal</a:t>
            </a:r>
            <a:r>
              <a:rPr lang="en-GB" baseline="0" dirty="0" smtClean="0"/>
              <a:t> Consultant @ Indivirtual</a:t>
            </a:r>
          </a:p>
          <a:p>
            <a:pPr marL="400050" lvl="1" indent="0">
              <a:buNone/>
            </a:pPr>
            <a:r>
              <a:rPr lang="en-GB" baseline="0" dirty="0" smtClean="0">
                <a:hlinkClick r:id="rId3"/>
              </a:rPr>
              <a:t>www.indivirtual.com</a:t>
            </a:r>
            <a:endParaRPr lang="en-GB" baseline="0" dirty="0" smtClean="0"/>
          </a:p>
        </p:txBody>
      </p:sp>
    </p:spTree>
    <p:extLst>
      <p:ext uri="{BB962C8B-B14F-4D97-AF65-F5344CB8AC3E}">
        <p14:creationId xmlns:p14="http://schemas.microsoft.com/office/powerpoint/2010/main" val="895174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 filtering (cd_ugc_conf.xml)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693" y="1249681"/>
            <a:ext cx="8116394" cy="400005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l-NL" dirty="0" smtClean="0"/>
              <a:t>&lt;</a:t>
            </a:r>
            <a:r>
              <a:rPr lang="nl-NL" dirty="0"/>
              <a:t>Comment&gt;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&lt;</a:t>
            </a:r>
            <a:r>
              <a:rPr lang="nl-NL" dirty="0"/>
              <a:t>ScoreMinimumThreshold&gt;-10&lt;/ScoreMinimumThreshold&gt;</a:t>
            </a:r>
          </a:p>
          <a:p>
            <a:pPr marL="0" indent="0">
              <a:buNone/>
            </a:pPr>
            <a:r>
              <a:rPr lang="nl-NL" dirty="0" smtClean="0"/>
              <a:t>	&lt;</a:t>
            </a:r>
            <a:r>
              <a:rPr lang="nl-NL" dirty="0"/>
              <a:t>Whitelist&gt;</a:t>
            </a:r>
          </a:p>
          <a:p>
            <a:pPr marL="0" indent="0">
              <a:buNone/>
            </a:pPr>
            <a:r>
              <a:rPr lang="nl-NL" dirty="0" smtClean="0"/>
              <a:t>		&lt;</a:t>
            </a:r>
            <a:r>
              <a:rPr lang="nl-NL" dirty="0"/>
              <a:t>Tag Name="a"&gt;</a:t>
            </a:r>
          </a:p>
          <a:p>
            <a:pPr marL="0" indent="0">
              <a:buNone/>
            </a:pPr>
            <a:r>
              <a:rPr lang="nl-NL" dirty="0" smtClean="0"/>
              <a:t>			&lt;</a:t>
            </a:r>
            <a:r>
              <a:rPr lang="nl-NL" dirty="0"/>
              <a:t>Attribute Name="href</a:t>
            </a:r>
            <a:r>
              <a:rPr lang="nl-NL" dirty="0" smtClean="0"/>
              <a:t>"&gt;</a:t>
            </a:r>
          </a:p>
          <a:p>
            <a:pPr marL="0" indent="0">
              <a:buNone/>
            </a:pPr>
            <a:r>
              <a:rPr lang="nl-NL" dirty="0" smtClean="0"/>
              <a:t>				&lt;</a:t>
            </a:r>
            <a:r>
              <a:rPr lang="nl-NL" dirty="0"/>
              <a:t>Protocol Name="http"/&gt;</a:t>
            </a:r>
          </a:p>
          <a:p>
            <a:pPr marL="0" indent="0">
              <a:buNone/>
            </a:pPr>
            <a:r>
              <a:rPr lang="nl-NL" dirty="0"/>
              <a:t>           </a:t>
            </a:r>
            <a:r>
              <a:rPr lang="nl-NL" dirty="0" smtClean="0"/>
              <a:t>		&lt;/</a:t>
            </a:r>
            <a:r>
              <a:rPr lang="nl-NL" dirty="0"/>
              <a:t>Attribute&gt;</a:t>
            </a:r>
          </a:p>
          <a:p>
            <a:pPr marL="0" indent="0">
              <a:buNone/>
            </a:pPr>
            <a:r>
              <a:rPr lang="nl-NL" dirty="0" smtClean="0"/>
              <a:t>			&lt;</a:t>
            </a:r>
            <a:r>
              <a:rPr lang="nl-NL" dirty="0"/>
              <a:t>Attribute Name="rel" EnforcedValue="nofollow"/&gt;</a:t>
            </a:r>
          </a:p>
          <a:p>
            <a:pPr marL="0" indent="0">
              <a:buNone/>
            </a:pPr>
            <a:r>
              <a:rPr lang="nl-NL" dirty="0" smtClean="0"/>
              <a:t>			&lt;</a:t>
            </a:r>
            <a:r>
              <a:rPr lang="nl-NL" dirty="0"/>
              <a:t>Attribute Name="target" EnforcedValue="_blank</a:t>
            </a:r>
            <a:r>
              <a:rPr lang="nl-NL" dirty="0" smtClean="0"/>
              <a:t>"/&gt;</a:t>
            </a:r>
          </a:p>
          <a:p>
            <a:pPr marL="0" indent="0">
              <a:buNone/>
            </a:pPr>
            <a:r>
              <a:rPr lang="nl-NL" dirty="0" smtClean="0"/>
              <a:t>		&lt;/</a:t>
            </a:r>
            <a:r>
              <a:rPr lang="nl-NL" dirty="0"/>
              <a:t>Tag&gt;</a:t>
            </a:r>
          </a:p>
          <a:p>
            <a:pPr marL="0" indent="0">
              <a:buNone/>
            </a:pPr>
            <a:r>
              <a:rPr lang="nl-NL" dirty="0" smtClean="0"/>
              <a:t>		&lt;</a:t>
            </a:r>
            <a:r>
              <a:rPr lang="nl-NL" dirty="0"/>
              <a:t>Tag Name="b"/&gt;</a:t>
            </a:r>
          </a:p>
          <a:p>
            <a:pPr marL="0" indent="0">
              <a:buNone/>
            </a:pPr>
            <a:r>
              <a:rPr lang="nl-NL" dirty="0" smtClean="0"/>
              <a:t>		&lt;</a:t>
            </a:r>
            <a:r>
              <a:rPr lang="nl-NL" dirty="0"/>
              <a:t>Tag Name="br"/&gt;</a:t>
            </a:r>
          </a:p>
          <a:p>
            <a:pPr marL="0" indent="0">
              <a:buNone/>
            </a:pPr>
            <a:r>
              <a:rPr lang="nl-NL" dirty="0" smtClean="0"/>
              <a:t>		&lt;</a:t>
            </a:r>
            <a:r>
              <a:rPr lang="nl-NL" dirty="0"/>
              <a:t>Tag Name="i"/&gt;</a:t>
            </a:r>
          </a:p>
          <a:p>
            <a:pPr marL="0" indent="0">
              <a:buNone/>
            </a:pPr>
            <a:r>
              <a:rPr lang="nl-NL" dirty="0" smtClean="0"/>
              <a:t>		&lt;</a:t>
            </a:r>
            <a:r>
              <a:rPr lang="nl-NL" dirty="0"/>
              <a:t>Tag Name="u"/&gt;</a:t>
            </a:r>
          </a:p>
          <a:p>
            <a:pPr marL="0" indent="0">
              <a:buNone/>
            </a:pPr>
            <a:r>
              <a:rPr lang="nl-NL" dirty="0" smtClean="0"/>
              <a:t>	&lt;/</a:t>
            </a:r>
            <a:r>
              <a:rPr lang="nl-NL" dirty="0"/>
              <a:t>Whitelist</a:t>
            </a:r>
            <a:r>
              <a:rPr lang="nl-NL" dirty="0" smtClean="0"/>
              <a:t>&gt;</a:t>
            </a:r>
          </a:p>
          <a:p>
            <a:pPr marL="0" indent="0">
              <a:buNone/>
            </a:pPr>
            <a:r>
              <a:rPr lang="nl-NL" dirty="0" smtClean="0"/>
              <a:t>&lt;/</a:t>
            </a:r>
            <a:r>
              <a:rPr lang="nl-NL" dirty="0"/>
              <a:t>Comment&gt;</a:t>
            </a:r>
          </a:p>
        </p:txBody>
      </p:sp>
    </p:spTree>
    <p:extLst>
      <p:ext uri="{BB962C8B-B14F-4D97-AF65-F5344CB8AC3E}">
        <p14:creationId xmlns:p14="http://schemas.microsoft.com/office/powerpoint/2010/main" val="40743877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Site Edit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Installing UGC will break </a:t>
            </a:r>
            <a:r>
              <a:rPr lang="en-GB" dirty="0" err="1" smtClean="0"/>
              <a:t>SiteEdit</a:t>
            </a:r>
            <a:endParaRPr lang="en-GB" dirty="0" smtClean="0"/>
          </a:p>
          <a:p>
            <a:pPr lvl="1"/>
            <a:r>
              <a:rPr lang="en-GB" dirty="0" smtClean="0"/>
              <a:t>So you have extra configuration to do to get it working again.</a:t>
            </a:r>
          </a:p>
          <a:p>
            <a:pPr lvl="1"/>
            <a:r>
              <a:rPr lang="en-GB" dirty="0" smtClean="0"/>
              <a:t>But that’s covered in the installation guide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90519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Practical advice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Get your services up and running first, and test them before moving on to configure CM and your web site</a:t>
            </a:r>
          </a:p>
          <a:p>
            <a:r>
              <a:rPr lang="en-GB" dirty="0" smtClean="0"/>
              <a:t>Be aware that the documentation will</a:t>
            </a:r>
            <a:r>
              <a:rPr lang="en-GB" baseline="0" dirty="0" smtClean="0"/>
              <a:t> probably improve with time. For now, </a:t>
            </a:r>
            <a:r>
              <a:rPr lang="en-GB" dirty="0" smtClean="0"/>
              <a:t>you need to configure more of UGC in your web site than it says.</a:t>
            </a:r>
          </a:p>
          <a:p>
            <a:pPr marL="342900" lvl="1" indent="-342900">
              <a:buFont typeface="Arial"/>
              <a:buChar char="•"/>
            </a:pPr>
            <a:r>
              <a:rPr lang="en-GB" dirty="0"/>
              <a:t>Probably want to use permissions to control where in the </a:t>
            </a:r>
            <a:r>
              <a:rPr lang="en-GB" dirty="0" err="1"/>
              <a:t>BluePrint</a:t>
            </a:r>
            <a:r>
              <a:rPr lang="en-GB" dirty="0"/>
              <a:t> people work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407594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Thanks for listening</a:t>
            </a:r>
            <a:endParaRPr lang="nl-NL" dirty="0" smtClean="0"/>
          </a:p>
          <a:p>
            <a:r>
              <a:rPr lang="en-GB" dirty="0" smtClean="0"/>
              <a:t>Thanks</a:t>
            </a:r>
            <a:r>
              <a:rPr lang="en-GB" baseline="0" dirty="0" smtClean="0"/>
              <a:t> for taking part in our community</a:t>
            </a:r>
          </a:p>
        </p:txBody>
      </p:sp>
    </p:spTree>
    <p:extLst>
      <p:ext uri="{BB962C8B-B14F-4D97-AF65-F5344CB8AC3E}">
        <p14:creationId xmlns:p14="http://schemas.microsoft.com/office/powerpoint/2010/main" val="15479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hlinkClick r:id="rId3"/>
              </a:rPr>
              <a:t>http://www.dominic.cronin.nl</a:t>
            </a:r>
            <a:endParaRPr lang="en-GB" dirty="0" smtClean="0"/>
          </a:p>
          <a:p>
            <a:r>
              <a:rPr lang="nl-NL" dirty="0" smtClean="0">
                <a:hlinkClick r:id="rId4"/>
              </a:rPr>
              <a:t>http</a:t>
            </a:r>
            <a:r>
              <a:rPr lang="nl-NL" dirty="0">
                <a:hlinkClick r:id="rId4"/>
              </a:rPr>
              <a:t>://</a:t>
            </a:r>
            <a:r>
              <a:rPr lang="nl-NL" dirty="0" smtClean="0">
                <a:hlinkClick r:id="rId4"/>
              </a:rPr>
              <a:t>code.google.com/p/tridion-practice/</a:t>
            </a:r>
            <a:endParaRPr lang="en-GB" dirty="0"/>
          </a:p>
          <a:p>
            <a:r>
              <a:rPr lang="en-GB" baseline="0" dirty="0" smtClean="0">
                <a:hlinkClick r:id="rId5"/>
              </a:rPr>
              <a:t>http://www.indivirtual.com</a:t>
            </a:r>
            <a:endParaRPr lang="en-GB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3939199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User generated content</a:t>
            </a:r>
          </a:p>
          <a:p>
            <a:r>
              <a:rPr lang="en-GB" dirty="0" smtClean="0"/>
              <a:t>Before you start…</a:t>
            </a:r>
          </a:p>
          <a:p>
            <a:r>
              <a:rPr lang="en-GB" dirty="0" smtClean="0"/>
              <a:t>Infrastructure &amp;</a:t>
            </a:r>
            <a:r>
              <a:rPr lang="en-GB" baseline="0" dirty="0" smtClean="0"/>
              <a:t> Architecture</a:t>
            </a:r>
          </a:p>
          <a:p>
            <a:r>
              <a:rPr lang="en-GB" dirty="0" smtClean="0"/>
              <a:t>Functionality</a:t>
            </a:r>
          </a:p>
          <a:p>
            <a:r>
              <a:rPr lang="en-GB" dirty="0" smtClean="0"/>
              <a:t>Questions and discussion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539595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User generate</a:t>
            </a:r>
            <a:r>
              <a:rPr lang="en-GB" baseline="0" dirty="0" smtClean="0"/>
              <a:t>d content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it? </a:t>
            </a:r>
          </a:p>
          <a:p>
            <a:pPr lvl="1"/>
            <a:r>
              <a:rPr lang="en-GB" dirty="0" smtClean="0"/>
              <a:t>Comments</a:t>
            </a:r>
          </a:p>
          <a:p>
            <a:pPr lvl="2"/>
            <a:r>
              <a:rPr lang="en-GB" baseline="0" dirty="0" smtClean="0"/>
              <a:t>Spam</a:t>
            </a:r>
            <a:r>
              <a:rPr lang="en-GB" dirty="0" smtClean="0"/>
              <a:t> prevention</a:t>
            </a:r>
            <a:endParaRPr lang="en-GB" baseline="0" dirty="0" smtClean="0"/>
          </a:p>
          <a:p>
            <a:pPr lvl="1"/>
            <a:r>
              <a:rPr lang="en-GB" baseline="0" dirty="0" smtClean="0"/>
              <a:t>Ratings</a:t>
            </a:r>
          </a:p>
          <a:p>
            <a:pPr lvl="2"/>
            <a:r>
              <a:rPr lang="en-GB" dirty="0" smtClean="0"/>
              <a:t>Like/Unlike content or comments</a:t>
            </a:r>
            <a:endParaRPr lang="en-GB" baseline="0" dirty="0" smtClean="0"/>
          </a:p>
          <a:p>
            <a:pPr lvl="1"/>
            <a:r>
              <a:rPr lang="en-GB" dirty="0" smtClean="0"/>
              <a:t>Integrated with user identity</a:t>
            </a:r>
          </a:p>
          <a:p>
            <a:pPr lvl="2"/>
            <a:r>
              <a:rPr lang="en-GB" baseline="0" dirty="0" smtClean="0"/>
              <a:t>TRACKING_ID</a:t>
            </a:r>
          </a:p>
          <a:p>
            <a:pPr lvl="2"/>
            <a:r>
              <a:rPr lang="en-GB" dirty="0" smtClean="0"/>
              <a:t>Audience manager identity</a:t>
            </a:r>
          </a:p>
          <a:p>
            <a:pPr lvl="2"/>
            <a:r>
              <a:rPr lang="en-GB" dirty="0" smtClean="0"/>
              <a:t>Other</a:t>
            </a:r>
            <a:endParaRPr lang="en-GB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08926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Before</a:t>
            </a:r>
            <a:r>
              <a:rPr lang="en-GB" baseline="0" dirty="0" smtClean="0"/>
              <a:t> you start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Alternative comment</a:t>
            </a:r>
            <a:r>
              <a:rPr lang="en-GB" baseline="0" dirty="0" smtClean="0"/>
              <a:t> services</a:t>
            </a:r>
          </a:p>
          <a:p>
            <a:pPr lvl="1"/>
            <a:r>
              <a:rPr lang="nl-NL" dirty="0" smtClean="0">
                <a:hlinkClick r:id="rId3"/>
              </a:rPr>
              <a:t>http://www.intensedebate.com/</a:t>
            </a:r>
            <a:endParaRPr lang="nl-NL" dirty="0" smtClean="0"/>
          </a:p>
          <a:p>
            <a:pPr lvl="1"/>
            <a:r>
              <a:rPr lang="nl-NL" dirty="0" smtClean="0">
                <a:hlinkClick r:id="rId4"/>
              </a:rPr>
              <a:t>http://disqus.com/</a:t>
            </a:r>
          </a:p>
          <a:p>
            <a:pPr lvl="0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9141923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 you start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Relationship with commenter</a:t>
            </a:r>
          </a:p>
          <a:p>
            <a:pPr lvl="1"/>
            <a:r>
              <a:rPr lang="en-GB" dirty="0" smtClean="0"/>
              <a:t>Who owns the content? </a:t>
            </a:r>
          </a:p>
          <a:p>
            <a:pPr lvl="2"/>
            <a:r>
              <a:rPr lang="en-GB" dirty="0" smtClean="0"/>
              <a:t>Do you have strategy and “legal” in place for this?</a:t>
            </a:r>
          </a:p>
          <a:p>
            <a:pPr lvl="1"/>
            <a:r>
              <a:rPr lang="en-GB" dirty="0" smtClean="0"/>
              <a:t>Why are you doing this?</a:t>
            </a:r>
          </a:p>
          <a:p>
            <a:pPr lvl="1"/>
            <a:r>
              <a:rPr lang="en-GB" dirty="0" smtClean="0"/>
              <a:t>Part of an “engagement” strategy?</a:t>
            </a:r>
          </a:p>
          <a:p>
            <a:pPr lvl="1"/>
            <a:r>
              <a:rPr lang="en-GB" dirty="0" smtClean="0"/>
              <a:t>What is your implied “contract” with commentators?</a:t>
            </a:r>
            <a:r>
              <a:rPr lang="en-GB" baseline="0" dirty="0" smtClean="0"/>
              <a:t> </a:t>
            </a:r>
          </a:p>
          <a:p>
            <a:pPr lvl="2"/>
            <a:r>
              <a:rPr lang="en-GB" baseline="0" dirty="0" smtClean="0"/>
              <a:t>Can you ever alter or </a:t>
            </a:r>
            <a:r>
              <a:rPr lang="en-GB" baseline="0" dirty="0" err="1" smtClean="0"/>
              <a:t>unpublish</a:t>
            </a:r>
            <a:r>
              <a:rPr lang="en-GB" baseline="0" dirty="0" smtClean="0"/>
              <a:t> your own content?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89146888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 you start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you have an interaction design?</a:t>
            </a:r>
          </a:p>
          <a:p>
            <a:r>
              <a:rPr lang="en-GB" dirty="0" smtClean="0"/>
              <a:t>Have</a:t>
            </a:r>
            <a:r>
              <a:rPr lang="en-GB" baseline="0" dirty="0" smtClean="0"/>
              <a:t> you considered the infrastructure impact?</a:t>
            </a:r>
          </a:p>
          <a:p>
            <a:pPr lvl="1"/>
            <a:r>
              <a:rPr lang="en-GB" dirty="0" smtClean="0"/>
              <a:t>Extra servers/databases?</a:t>
            </a:r>
          </a:p>
          <a:p>
            <a:pPr lvl="1"/>
            <a:r>
              <a:rPr lang="en-GB" dirty="0" smtClean="0"/>
              <a:t>What volume</a:t>
            </a:r>
            <a:r>
              <a:rPr lang="en-GB" baseline="0" dirty="0" smtClean="0"/>
              <a:t> of data? </a:t>
            </a:r>
          </a:p>
          <a:p>
            <a:pPr lvl="1"/>
            <a:r>
              <a:rPr lang="en-GB" baseline="0" dirty="0" smtClean="0"/>
              <a:t>Backup strategy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890274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Infrastructure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Builds on existing content delivery subsystems</a:t>
            </a:r>
            <a:r>
              <a:rPr lang="en-GB" baseline="0" dirty="0" smtClean="0"/>
              <a:t> </a:t>
            </a:r>
          </a:p>
          <a:p>
            <a:pPr lvl="1"/>
            <a:r>
              <a:rPr lang="en-GB" baseline="0" dirty="0" err="1" smtClean="0"/>
              <a:t>OData</a:t>
            </a:r>
            <a:r>
              <a:rPr lang="en-GB" baseline="0" dirty="0" smtClean="0"/>
              <a:t> service </a:t>
            </a:r>
          </a:p>
          <a:p>
            <a:pPr lvl="2"/>
            <a:r>
              <a:rPr lang="en-GB" dirty="0"/>
              <a:t>One to accept and retrieve UGC for the web site</a:t>
            </a:r>
          </a:p>
          <a:p>
            <a:pPr lvl="2"/>
            <a:r>
              <a:rPr lang="en-GB" dirty="0"/>
              <a:t>One to expose UGC to the content manager and allow moderation etc</a:t>
            </a:r>
            <a:r>
              <a:rPr lang="en-GB" dirty="0" smtClean="0"/>
              <a:t>.</a:t>
            </a:r>
            <a:endParaRPr lang="en-GB" baseline="0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mbient data framework</a:t>
            </a:r>
            <a:endParaRPr lang="en-GB" baseline="0" dirty="0" smtClean="0"/>
          </a:p>
          <a:p>
            <a:pPr lvl="0"/>
            <a:r>
              <a:rPr lang="en-GB" dirty="0" smtClean="0"/>
              <a:t>UGC has its</a:t>
            </a:r>
            <a:r>
              <a:rPr lang="en-GB" baseline="0" dirty="0" smtClean="0"/>
              <a:t> own database.</a:t>
            </a:r>
          </a:p>
        </p:txBody>
      </p:sp>
    </p:spTree>
    <p:extLst>
      <p:ext uri="{BB962C8B-B14F-4D97-AF65-F5344CB8AC3E}">
        <p14:creationId xmlns:p14="http://schemas.microsoft.com/office/powerpoint/2010/main" val="136956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Infrastructure</a:t>
            </a:r>
            <a:r>
              <a:rPr lang="en-GB" baseline="0" dirty="0" smtClean="0"/>
              <a:t> in practice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few extra jars… </a:t>
            </a:r>
          </a:p>
          <a:p>
            <a:r>
              <a:rPr lang="en-GB" dirty="0" smtClean="0"/>
              <a:t>… and a lot of extra configuration</a:t>
            </a:r>
          </a:p>
        </p:txBody>
      </p:sp>
    </p:spTree>
    <p:extLst>
      <p:ext uri="{BB962C8B-B14F-4D97-AF65-F5344CB8AC3E}">
        <p14:creationId xmlns:p14="http://schemas.microsoft.com/office/powerpoint/2010/main" val="583359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virtual Slideshow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Indivirtual Slideshow</Template>
  <TotalTime>0</TotalTime>
  <Words>526</Words>
  <Application>Microsoft Office PowerPoint</Application>
  <PresentationFormat>On-screen Show (4:3)</PresentationFormat>
  <Paragraphs>137</Paragraphs>
  <Slides>24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Indivirtual Slideshow</vt:lpstr>
      <vt:lpstr>SDL Tridion Community Builder</vt:lpstr>
      <vt:lpstr>Introduction</vt:lpstr>
      <vt:lpstr>Agenda</vt:lpstr>
      <vt:lpstr>User generated content</vt:lpstr>
      <vt:lpstr>Before you start</vt:lpstr>
      <vt:lpstr>Before you start</vt:lpstr>
      <vt:lpstr>Before you start</vt:lpstr>
      <vt:lpstr>Infrastructure</vt:lpstr>
      <vt:lpstr>Infrastructure in practice</vt:lpstr>
      <vt:lpstr>Architecture</vt:lpstr>
      <vt:lpstr>Architecture – Presentation Server</vt:lpstr>
      <vt:lpstr>Architecture</vt:lpstr>
      <vt:lpstr>Architecture – Content delivery server</vt:lpstr>
      <vt:lpstr>Architecture – Content manager</vt:lpstr>
      <vt:lpstr>Functionality</vt:lpstr>
      <vt:lpstr>Content manager</vt:lpstr>
      <vt:lpstr>Content manager</vt:lpstr>
      <vt:lpstr>Users </vt:lpstr>
      <vt:lpstr>Spam filtering</vt:lpstr>
      <vt:lpstr>Content filtering (cd_ugc_conf.xml)</vt:lpstr>
      <vt:lpstr>Site Edit</vt:lpstr>
      <vt:lpstr>Practical advice</vt:lpstr>
      <vt:lpstr>Questions?</vt:lpstr>
      <vt:lpstr>Links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2012-06-27T19:24:07Z</dcterms:created>
  <dcterms:modified xsi:type="dcterms:W3CDTF">2012-06-27T19:24:53Z</dcterms:modified>
</cp:coreProperties>
</file>