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9" r:id="rId6"/>
    <p:sldId id="263" r:id="rId7"/>
    <p:sldId id="264" r:id="rId8"/>
    <p:sldId id="277" r:id="rId9"/>
    <p:sldId id="265" r:id="rId10"/>
    <p:sldId id="273" r:id="rId11"/>
    <p:sldId id="272" r:id="rId12"/>
    <p:sldId id="266" r:id="rId13"/>
    <p:sldId id="278" r:id="rId14"/>
    <p:sldId id="275" r:id="rId15"/>
    <p:sldId id="276" r:id="rId16"/>
    <p:sldId id="268" r:id="rId17"/>
    <p:sldId id="269" r:id="rId18"/>
    <p:sldId id="270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87" autoAdjust="0"/>
  </p:normalViewPr>
  <p:slideViewPr>
    <p:cSldViewPr>
      <p:cViewPr>
        <p:scale>
          <a:sx n="96" d="100"/>
          <a:sy n="96" d="100"/>
        </p:scale>
        <p:origin x="-2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72920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-GB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de.google.com/p/tridion-practice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3573016"/>
            <a:ext cx="7846640" cy="15561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dirty="0"/>
              <a:t>Agile Tridion development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5258350"/>
            <a:ext cx="7772400" cy="59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 dirty="0"/>
              <a:t>Tridion developer summit 2014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47864" y="847724"/>
            <a:ext cx="2337802" cy="236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Templating-based testing (t-cubed)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484784"/>
            <a:ext cx="7416824" cy="37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T-cubed demo</a:t>
            </a: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Base classes in the GAC</a:t>
            </a:r>
          </a:p>
          <a:p>
            <a:pPr lvl="1"/>
            <a:r>
              <a:rPr lang="en-GB" dirty="0"/>
              <a:t>C:\</a:t>
            </a:r>
            <a:r>
              <a:rPr lang="en-GB" dirty="0" smtClean="0"/>
              <a:t>Windows\Microsoft.NET\assembly\GAC_MSIL\Tridion.Extensions.Testing</a:t>
            </a:r>
          </a:p>
          <a:p>
            <a:r>
              <a:rPr lang="en-GB" dirty="0" smtClean="0"/>
              <a:t>Out-of-the-box TBBs</a:t>
            </a:r>
          </a:p>
          <a:p>
            <a:endParaRPr lang="en-GB" dirty="0" smtClean="0"/>
          </a:p>
        </p:txBody>
      </p:sp>
      <p:sp>
        <p:nvSpPr>
          <p:cNvPr id="114" name="Shape 114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  <p:extLst>
      <p:ext uri="{BB962C8B-B14F-4D97-AF65-F5344CB8AC3E}">
        <p14:creationId xmlns:p14="http://schemas.microsoft.com/office/powerpoint/2010/main" val="38529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Test data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2" name="Fol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86625"/>
            <a:ext cx="2664296" cy="3284749"/>
          </a:xfrm>
          <a:prstGeom prst="rect">
            <a:avLst/>
          </a:prstGeom>
        </p:spPr>
      </p:pic>
      <p:pic>
        <p:nvPicPr>
          <p:cNvPr id="3" name="S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3594254" cy="2272953"/>
          </a:xfrm>
          <a:prstGeom prst="rect">
            <a:avLst/>
          </a:prstGeom>
        </p:spPr>
      </p:pic>
      <p:pic>
        <p:nvPicPr>
          <p:cNvPr id="5" name="BadIde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3829050" cy="3390900"/>
          </a:xfrm>
          <a:prstGeom prst="rect">
            <a:avLst/>
          </a:prstGeom>
        </p:spPr>
      </p:pic>
      <p:pic>
        <p:nvPicPr>
          <p:cNvPr id="4" name="BadFolder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86625"/>
            <a:ext cx="3210484" cy="2302692"/>
          </a:xfrm>
          <a:prstGeom prst="rect">
            <a:avLst/>
          </a:prstGeom>
        </p:spPr>
      </p:pic>
      <p:pic>
        <p:nvPicPr>
          <p:cNvPr id="6" name="Antipatter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27413"/>
            <a:ext cx="4977778" cy="2196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0"/>
            <a:ext cx="9186935" cy="7029400"/>
          </a:xfrm>
          <a:prstGeom prst="rect">
            <a:avLst/>
          </a:prstGeom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Demo - Creating </a:t>
            </a:r>
            <a:r>
              <a:rPr lang="en-GB" dirty="0"/>
              <a:t>test data</a:t>
            </a:r>
            <a:br>
              <a:rPr lang="en-GB" dirty="0"/>
            </a:br>
            <a:endParaRPr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dirty="0" smtClean="0"/>
          </a:p>
        </p:txBody>
      </p:sp>
      <p:sp>
        <p:nvSpPr>
          <p:cNvPr id="114" name="Shape 114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1" y="1695017"/>
            <a:ext cx="5863278" cy="4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7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Web testing</a:t>
            </a:r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Various approaches, but the winner is…. </a:t>
            </a:r>
          </a:p>
          <a:p>
            <a:r>
              <a:rPr lang="en-GB" dirty="0" smtClean="0"/>
              <a:t>Selenium … which has matured considerably over the last few years</a:t>
            </a:r>
          </a:p>
          <a:p>
            <a:pPr lvl="1"/>
            <a:r>
              <a:rPr lang="en-GB" dirty="0" smtClean="0"/>
              <a:t>Selenium IDE (Firefox add-in)</a:t>
            </a:r>
          </a:p>
          <a:p>
            <a:pPr lvl="1"/>
            <a:r>
              <a:rPr lang="en-GB" dirty="0" smtClean="0"/>
              <a:t>Selenium remote control</a:t>
            </a:r>
          </a:p>
          <a:p>
            <a:pPr lvl="1"/>
            <a:r>
              <a:rPr lang="en-GB" dirty="0" smtClean="0"/>
              <a:t>Selenium Web Driver</a:t>
            </a:r>
          </a:p>
          <a:p>
            <a:pPr lvl="1"/>
            <a:r>
              <a:rPr lang="en-GB" dirty="0" smtClean="0"/>
              <a:t>Selenium Grid</a:t>
            </a:r>
          </a:p>
          <a:p>
            <a:endParaRPr lang="en-GB" dirty="0" smtClean="0"/>
          </a:p>
          <a:p>
            <a:endParaRPr dirty="0"/>
          </a:p>
        </p:txBody>
      </p:sp>
      <p:sp>
        <p:nvSpPr>
          <p:cNvPr id="123" name="Shape 123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2" name="S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6952"/>
            <a:ext cx="2113917" cy="191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GB" dirty="0" smtClean="0"/>
          </a:p>
          <a:p>
            <a:endParaRPr dirty="0"/>
          </a:p>
        </p:txBody>
      </p:sp>
      <p:sp>
        <p:nvSpPr>
          <p:cNvPr id="123" name="Shape 123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2" name="Manage NUG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2736304" cy="3155982"/>
          </a:xfrm>
          <a:prstGeom prst="rect">
            <a:avLst/>
          </a:prstGeom>
        </p:spPr>
      </p:pic>
      <p:pic>
        <p:nvPicPr>
          <p:cNvPr id="3" name="Web Driver Suppo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7" y="1312106"/>
            <a:ext cx="5220072" cy="3501338"/>
          </a:xfrm>
          <a:prstGeom prst="rect">
            <a:avLst/>
          </a:prstGeom>
        </p:spPr>
      </p:pic>
      <p:pic>
        <p:nvPicPr>
          <p:cNvPr id="4" name="Install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12106"/>
            <a:ext cx="4860032" cy="3258001"/>
          </a:xfrm>
          <a:prstGeom prst="rect">
            <a:avLst/>
          </a:prstGeom>
        </p:spPr>
      </p:pic>
      <p:pic>
        <p:nvPicPr>
          <p:cNvPr id="5" name="UnitTes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5" y="1175649"/>
            <a:ext cx="5652120" cy="3444426"/>
          </a:xfrm>
          <a:prstGeom prst="rect">
            <a:avLst/>
          </a:prstGeom>
        </p:spPr>
      </p:pic>
      <p:sp>
        <p:nvSpPr>
          <p:cNvPr id="6" name="Demo"/>
          <p:cNvSpPr/>
          <p:nvPr/>
        </p:nvSpPr>
        <p:spPr>
          <a:xfrm>
            <a:off x="3059831" y="1916832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DEMO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2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32" name="Shape 132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43191"/>
            <a:ext cx="4540589" cy="4771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Summary</a:t>
            </a:r>
            <a:endParaRPr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dirty="0" smtClean="0"/>
              <a:t>Agile development</a:t>
            </a:r>
          </a:p>
          <a:p>
            <a:r>
              <a:rPr lang="en-GB" dirty="0" smtClean="0"/>
              <a:t>OO testing – mocking the package</a:t>
            </a:r>
          </a:p>
          <a:p>
            <a:r>
              <a:rPr lang="en-GB" dirty="0" smtClean="0"/>
              <a:t>Testing TBB transforms with T-Cubed</a:t>
            </a:r>
          </a:p>
          <a:p>
            <a:r>
              <a:rPr lang="en-GB" dirty="0" smtClean="0"/>
              <a:t>Testing end-to-end rendering with Selenium</a:t>
            </a:r>
          </a:p>
          <a:p>
            <a:r>
              <a:rPr lang="en-GB" dirty="0" smtClean="0"/>
              <a:t>Automatic generation of test data</a:t>
            </a:r>
          </a:p>
          <a:p>
            <a:r>
              <a:rPr lang="en-GB" dirty="0" smtClean="0"/>
              <a:t>Output validation</a:t>
            </a: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150" name="Shape 150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03615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4" name="Header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  <p:pic>
        <p:nvPicPr>
          <p:cNvPr id="30" name="Background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33" name="Footer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pic>
        <p:nvPicPr>
          <p:cNvPr id="2" name="Trid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13598"/>
            <a:ext cx="3568288" cy="1784145"/>
          </a:xfrm>
          <a:prstGeom prst="rect">
            <a:avLst/>
          </a:prstGeom>
        </p:spPr>
      </p:pic>
      <p:pic>
        <p:nvPicPr>
          <p:cNvPr id="6" name="Mugsho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975360" cy="975360"/>
          </a:xfrm>
          <a:prstGeom prst="rect">
            <a:avLst/>
          </a:prstGeom>
        </p:spPr>
      </p:pic>
      <p:pic>
        <p:nvPicPr>
          <p:cNvPr id="7" name="Indi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4" y="476672"/>
            <a:ext cx="990600" cy="845820"/>
          </a:xfrm>
          <a:prstGeom prst="rect">
            <a:avLst/>
          </a:prstGeom>
        </p:spPr>
      </p:pic>
      <p:sp>
        <p:nvSpPr>
          <p:cNvPr id="8" name="Name"/>
          <p:cNvSpPr txBox="1"/>
          <p:nvPr/>
        </p:nvSpPr>
        <p:spPr>
          <a:xfrm>
            <a:off x="107504" y="1484559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Dominic Cronin</a:t>
            </a:r>
            <a:endParaRPr lang="nl-NL" dirty="0"/>
          </a:p>
        </p:txBody>
      </p:sp>
      <p:pic>
        <p:nvPicPr>
          <p:cNvPr id="9" name="mvp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44" y="5886275"/>
            <a:ext cx="548344" cy="596461"/>
          </a:xfrm>
          <a:prstGeom prst="rect">
            <a:avLst/>
          </a:prstGeom>
        </p:spPr>
      </p:pic>
      <p:sp>
        <p:nvSpPr>
          <p:cNvPr id="14" name="weblogUrl"/>
          <p:cNvSpPr txBox="1"/>
          <p:nvPr/>
        </p:nvSpPr>
        <p:spPr>
          <a:xfrm>
            <a:off x="812184" y="2325565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u="sng" dirty="0" smtClean="0">
                <a:solidFill>
                  <a:srgbClr val="0070C0"/>
                </a:solidFill>
              </a:rPr>
              <a:t>http://www.dominic.cronin.nl/weblog</a:t>
            </a:r>
            <a:endParaRPr lang="nl-NL" sz="1800" u="sng" dirty="0">
              <a:solidFill>
                <a:srgbClr val="0070C0"/>
              </a:solidFill>
            </a:endParaRPr>
          </a:p>
        </p:txBody>
      </p:sp>
      <p:sp>
        <p:nvSpPr>
          <p:cNvPr id="15" name="IndiURL"/>
          <p:cNvSpPr txBox="1"/>
          <p:nvPr/>
        </p:nvSpPr>
        <p:spPr>
          <a:xfrm>
            <a:off x="832776" y="186238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u="sng" dirty="0" smtClean="0">
                <a:solidFill>
                  <a:srgbClr val="0070C0"/>
                </a:solidFill>
              </a:rPr>
              <a:t>http://www.indivirtual.nl/blog</a:t>
            </a:r>
            <a:endParaRPr lang="nl-NL" sz="1800" u="sng" dirty="0">
              <a:solidFill>
                <a:srgbClr val="0070C0"/>
              </a:solidFill>
            </a:endParaRPr>
          </a:p>
        </p:txBody>
      </p:sp>
      <p:sp>
        <p:nvSpPr>
          <p:cNvPr id="16" name="PracticeURL"/>
          <p:cNvSpPr txBox="1"/>
          <p:nvPr/>
        </p:nvSpPr>
        <p:spPr>
          <a:xfrm>
            <a:off x="323528" y="2780928"/>
            <a:ext cx="50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1">
              <a:buClr>
                <a:schemeClr val="dk1"/>
              </a:buClr>
              <a:buSzPct val="80000"/>
            </a:pPr>
            <a:r>
              <a:rPr lang="en-GB" sz="1800" u="sng" dirty="0">
                <a:solidFill>
                  <a:srgbClr val="0070C0"/>
                </a:solidFill>
                <a:hlinkClick r:id="rId8"/>
              </a:rPr>
              <a:t>https://code.google.com/p/tridion-practice/</a:t>
            </a:r>
            <a:endParaRPr lang="en-GB" sz="18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4261E-6 L -0.47066 0.32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161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GB"/>
              <a:t>Agenda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History of agile Tridion development</a:t>
            </a:r>
            <a:endParaRPr lang="en-GB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Where are we now?</a:t>
            </a:r>
            <a:endParaRPr lang="en-GB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Test </a:t>
            </a:r>
            <a:r>
              <a:rPr lang="en-GB" dirty="0"/>
              <a:t>Techniques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Templating-based approaches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Transform-based </a:t>
            </a:r>
            <a:r>
              <a:rPr lang="en-GB" dirty="0" smtClean="0"/>
              <a:t>approaches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 smtClean="0"/>
              <a:t>Validation techniques</a:t>
            </a:r>
            <a:endParaRPr lang="en-GB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42" name="Shape 42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algn="r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774"/>
            <a:ext cx="8004904" cy="6003903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History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991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2001 </a:t>
            </a:r>
            <a:r>
              <a:rPr lang="en-GB" dirty="0"/>
              <a:t>Agile manifesto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… gradual adoption of agile approaches in mainstream software development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2011 Agile Tridion Seminar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hardly any adoption within Tridion community at that time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Present </a:t>
            </a:r>
            <a:r>
              <a:rPr lang="en-GB" dirty="0" smtClean="0"/>
              <a:t>day</a:t>
            </a:r>
            <a:endParaRPr lang="en-GB" dirty="0"/>
          </a:p>
        </p:txBody>
      </p:sp>
      <p:sp>
        <p:nvSpPr>
          <p:cNvPr id="51" name="Shape 51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774"/>
            <a:ext cx="8004904" cy="6003903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/>
              <a:t>Present day</a:t>
            </a:r>
            <a:endParaRPr lang="en-GB" dirty="0"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99176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 smtClean="0"/>
              <a:t>Agile</a:t>
            </a:r>
          </a:p>
          <a:p>
            <a:pPr marL="1314450" lvl="2" indent="-381000">
              <a:buSzPct val="80000"/>
              <a:buFont typeface="Courier New"/>
              <a:buChar char="o"/>
            </a:pPr>
            <a:r>
              <a:rPr lang="en-GB" dirty="0" smtClean="0"/>
              <a:t>Done it or doing it</a:t>
            </a:r>
          </a:p>
          <a:p>
            <a:pPr marL="1314450" lvl="2" indent="-381000">
              <a:buSzPct val="80000"/>
              <a:buFont typeface="Courier New"/>
              <a:buChar char="o"/>
            </a:pPr>
            <a:r>
              <a:rPr lang="en-GB" dirty="0" smtClean="0"/>
              <a:t>Thinking about it – want to do it</a:t>
            </a:r>
          </a:p>
          <a:p>
            <a:pPr marL="1314450" lvl="2" indent="-381000">
              <a:buSzPct val="80000"/>
              <a:buFont typeface="Courier New"/>
              <a:buChar char="o"/>
            </a:pPr>
            <a:r>
              <a:rPr lang="en-GB" dirty="0" smtClean="0"/>
              <a:t>Sceptical</a:t>
            </a:r>
          </a:p>
          <a:p>
            <a:pPr marL="914400" lvl="1" indent="-381000">
              <a:buSzPct val="80000"/>
            </a:pPr>
            <a:r>
              <a:rPr lang="en-GB" dirty="0" smtClean="0"/>
              <a:t>Flavours</a:t>
            </a:r>
          </a:p>
          <a:p>
            <a:pPr marL="1314450" lvl="2" indent="-381000">
              <a:buSzPct val="80000"/>
            </a:pPr>
            <a:r>
              <a:rPr lang="en-GB" dirty="0" smtClean="0"/>
              <a:t>Scrum </a:t>
            </a:r>
          </a:p>
          <a:p>
            <a:pPr marL="1314450" lvl="2" indent="-381000">
              <a:buSzPct val="80000"/>
            </a:pPr>
            <a:r>
              <a:rPr lang="en-GB" dirty="0" smtClean="0"/>
              <a:t>Kanban</a:t>
            </a:r>
          </a:p>
          <a:p>
            <a:pPr marL="1314450" lvl="2" indent="-381000">
              <a:buSzPct val="80000"/>
            </a:pPr>
            <a:r>
              <a:rPr lang="en-GB" dirty="0" smtClean="0"/>
              <a:t>Other</a:t>
            </a:r>
            <a:endParaRPr lang="en-GB" dirty="0"/>
          </a:p>
        </p:txBody>
      </p:sp>
      <p:sp>
        <p:nvSpPr>
          <p:cNvPr id="51" name="Shape 51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  <p:extLst>
      <p:ext uri="{BB962C8B-B14F-4D97-AF65-F5344CB8AC3E}">
        <p14:creationId xmlns:p14="http://schemas.microsoft.com/office/powerpoint/2010/main" val="31556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Techniques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Technical aspects of agile work are mostly about testing.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The </a:t>
            </a:r>
            <a:r>
              <a:rPr lang="en-GB" dirty="0"/>
              <a:t>test techniques fall into </a:t>
            </a:r>
            <a:r>
              <a:rPr lang="en-GB" dirty="0" smtClean="0"/>
              <a:t>three main </a:t>
            </a:r>
            <a:r>
              <a:rPr lang="en-GB" dirty="0"/>
              <a:t>types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Testing the template (building block)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Testing the transform (end to end</a:t>
            </a:r>
            <a:r>
              <a:rPr lang="en-GB" dirty="0" smtClean="0"/>
              <a:t>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 smtClean="0"/>
              <a:t>Output validation</a:t>
            </a:r>
            <a:endParaRPr lang="en-GB" dirty="0"/>
          </a:p>
        </p:txBody>
      </p:sp>
      <p:sp>
        <p:nvSpPr>
          <p:cNvPr id="87" name="Shape 87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Templating-based testing (OO)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28800"/>
            <a:ext cx="8229600" cy="38151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Mocking the package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Microsoft Fakes (formerly known as Moles)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-GB" dirty="0"/>
              <a:t>detours method calls to delegates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 err="1"/>
              <a:t>Typemock</a:t>
            </a:r>
            <a:endParaRPr lang="en-GB" dirty="0"/>
          </a:p>
          <a:p>
            <a:pPr marL="1371600" lvl="2" indent="-381000" rtl="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-GB" dirty="0"/>
              <a:t>can mock pretty much anything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… represents a fair amount of work writing the tests. Everything that Tridion does for you needs to be faked.</a:t>
            </a:r>
          </a:p>
        </p:txBody>
      </p:sp>
      <p:sp>
        <p:nvSpPr>
          <p:cNvPr id="96" name="Shape 96" hidden="1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 dirty="0" smtClean="0"/>
              <a:t>However….. </a:t>
            </a:r>
            <a:endParaRPr lang="en-GB" dirty="0"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 smtClean="0"/>
              <a:t>Bjorn van </a:t>
            </a:r>
            <a:r>
              <a:rPr lang="en-GB" dirty="0" err="1" smtClean="0"/>
              <a:t>Dommelen</a:t>
            </a:r>
            <a:endParaRPr lang="en-GB" dirty="0" smtClean="0"/>
          </a:p>
          <a:p>
            <a:pPr marL="857250" lvl="1" indent="-419100"/>
            <a:r>
              <a:rPr lang="en-GB" dirty="0"/>
              <a:t>Automated unit testing of assembly template building </a:t>
            </a:r>
            <a:r>
              <a:rPr lang="en-GB" dirty="0" smtClean="0"/>
              <a:t>blocks</a:t>
            </a:r>
          </a:p>
          <a:p>
            <a:pPr marL="857250" lvl="1" indent="-419100"/>
            <a:r>
              <a:rPr lang="en-GB" dirty="0" smtClean="0"/>
              <a:t>Tridion Developer Summit 2014</a:t>
            </a:r>
            <a:endParaRPr lang="en-GB" dirty="0"/>
          </a:p>
        </p:txBody>
      </p:sp>
      <p:sp>
        <p:nvSpPr>
          <p:cNvPr id="96" name="Shape 96" hidden="1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  <p:extLst>
      <p:ext uri="{BB962C8B-B14F-4D97-AF65-F5344CB8AC3E}">
        <p14:creationId xmlns:p14="http://schemas.microsoft.com/office/powerpoint/2010/main" val="205345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1467" y="-16294"/>
            <a:ext cx="9186935" cy="6890588"/>
          </a:xfrm>
          <a:prstGeom prst="rect">
            <a:avLst/>
          </a:prstGeom>
        </p:spPr>
      </p:pic>
      <p:pic>
        <p:nvPicPr>
          <p:cNvPr id="2050" name="Obi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2066"/>
            <a:ext cx="77738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538175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GB"/>
              <a:t>Templating-based testing (t-cubed)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881187"/>
            <a:ext cx="8229600" cy="356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https://github.com/DominicCronin/T-cubed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GB" dirty="0"/>
              <a:t>Framework to give a structured way to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modify the content of a package,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make assertions about the content of the package.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143375" y="6556375"/>
            <a:ext cx="4984799" cy="22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en-GB" sz="1100">
                <a:solidFill>
                  <a:srgbClr val="B7B7B7"/>
                </a:solidFill>
              </a:rPr>
              <a:t>Dominic Cronin - INDIVIRTUAL | 15-05-2014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487649" y="42875"/>
            <a:ext cx="4984799" cy="285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-GB" sz="1200">
                <a:solidFill>
                  <a:srgbClr val="FFFFFF"/>
                </a:solidFill>
              </a:rPr>
              <a:t>AGILE TRIDION DEVELOPMENT - Tridion Developer Summit 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546</Words>
  <Application>Microsoft Office PowerPoint</Application>
  <PresentationFormat>On-screen Show (4:3)</PresentationFormat>
  <Paragraphs>107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Theme</vt:lpstr>
      <vt:lpstr>Agile Tridion development</vt:lpstr>
      <vt:lpstr>PowerPoint Presentation</vt:lpstr>
      <vt:lpstr>Agenda</vt:lpstr>
      <vt:lpstr>History</vt:lpstr>
      <vt:lpstr>Present day</vt:lpstr>
      <vt:lpstr>Techniques</vt:lpstr>
      <vt:lpstr>Templating-based testing (OO)</vt:lpstr>
      <vt:lpstr>However….. </vt:lpstr>
      <vt:lpstr>Templating-based testing (t-cubed)</vt:lpstr>
      <vt:lpstr>Templating-based testing (t-cubed)</vt:lpstr>
      <vt:lpstr>T-cubed demo</vt:lpstr>
      <vt:lpstr>Test data</vt:lpstr>
      <vt:lpstr>Demo - Creating test data </vt:lpstr>
      <vt:lpstr>Web testing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Tridion development</dc:title>
  <dc:creator>Dominic Cronin</dc:creator>
  <cp:lastModifiedBy>Dominic Cronin</cp:lastModifiedBy>
  <cp:revision>101</cp:revision>
  <dcterms:modified xsi:type="dcterms:W3CDTF">2014-06-01T10:27:19Z</dcterms:modified>
</cp:coreProperties>
</file>